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29" r:id="rId3"/>
    <p:sldId id="331" r:id="rId4"/>
    <p:sldId id="268" r:id="rId5"/>
    <p:sldId id="320" r:id="rId6"/>
    <p:sldId id="330" r:id="rId7"/>
    <p:sldId id="369" r:id="rId8"/>
    <p:sldId id="333" r:id="rId9"/>
    <p:sldId id="282" r:id="rId10"/>
    <p:sldId id="334" r:id="rId11"/>
    <p:sldId id="335" r:id="rId12"/>
    <p:sldId id="283" r:id="rId13"/>
    <p:sldId id="337" r:id="rId14"/>
    <p:sldId id="336" r:id="rId15"/>
    <p:sldId id="376" r:id="rId16"/>
    <p:sldId id="338" r:id="rId17"/>
    <p:sldId id="339" r:id="rId18"/>
    <p:sldId id="315" r:id="rId19"/>
    <p:sldId id="373" r:id="rId20"/>
    <p:sldId id="378" r:id="rId21"/>
    <p:sldId id="379" r:id="rId22"/>
    <p:sldId id="380" r:id="rId23"/>
    <p:sldId id="382" r:id="rId24"/>
    <p:sldId id="317" r:id="rId25"/>
    <p:sldId id="346" r:id="rId26"/>
    <p:sldId id="348" r:id="rId27"/>
    <p:sldId id="275" r:id="rId28"/>
    <p:sldId id="276" r:id="rId29"/>
    <p:sldId id="262" r:id="rId30"/>
    <p:sldId id="298" r:id="rId31"/>
    <p:sldId id="3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5455"/>
            <a:ext cx="9030804" cy="545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2249" y="229437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Кроветворение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01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639" b="11027"/>
          <a:stretch>
            <a:fillRect/>
          </a:stretch>
        </p:blipFill>
        <p:spPr bwMode="auto">
          <a:xfrm>
            <a:off x="0" y="571480"/>
            <a:ext cx="8709992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282" y="4214819"/>
            <a:ext cx="8572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dirty="0" smtClean="0">
                <a:solidFill>
                  <a:srgbClr val="FF0000"/>
                </a:solidFill>
              </a:rPr>
              <a:t>Состав:</a:t>
            </a:r>
            <a:r>
              <a:rPr lang="ru-RU" sz="2400" dirty="0" smtClean="0"/>
              <a:t> ретикулярные клетки, волокна, макрофаги, </a:t>
            </a:r>
            <a:r>
              <a:rPr lang="ru-RU" sz="2400" dirty="0" err="1" smtClean="0"/>
              <a:t>адипоциты</a:t>
            </a:r>
            <a:r>
              <a:rPr lang="ru-RU" sz="2400" dirty="0" smtClean="0"/>
              <a:t>, плюрипотентные </a:t>
            </a:r>
            <a:r>
              <a:rPr lang="ru-RU" sz="2400" dirty="0" err="1" smtClean="0"/>
              <a:t>стромальные</a:t>
            </a:r>
            <a:r>
              <a:rPr lang="ru-RU" sz="2400" dirty="0" smtClean="0"/>
              <a:t> стволовые клетки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Функции: </a:t>
            </a:r>
            <a:r>
              <a:rPr lang="ru-RU" sz="2400" dirty="0" smtClean="0"/>
              <a:t>- формирование </a:t>
            </a:r>
            <a:r>
              <a:rPr lang="ru-RU" sz="2400" i="1" dirty="0" smtClean="0"/>
              <a:t>микроокружения</a:t>
            </a:r>
          </a:p>
          <a:p>
            <a:r>
              <a:rPr lang="ru-RU" sz="2400" dirty="0" smtClean="0"/>
              <a:t>- опорная (</a:t>
            </a:r>
            <a:r>
              <a:rPr lang="ru-RU" sz="2400" dirty="0" err="1" smtClean="0"/>
              <a:t>адгезивные</a:t>
            </a:r>
            <a:r>
              <a:rPr lang="ru-RU" sz="2400" dirty="0" smtClean="0"/>
              <a:t> факторы, коллаген)</a:t>
            </a:r>
          </a:p>
          <a:p>
            <a:pPr>
              <a:buFontTx/>
              <a:buChar char="-"/>
            </a:pPr>
            <a:r>
              <a:rPr lang="ru-RU" sz="2400" dirty="0" smtClean="0"/>
              <a:t> регуляторная (производство </a:t>
            </a:r>
            <a:r>
              <a:rPr lang="ru-RU" sz="2400" dirty="0" err="1" smtClean="0"/>
              <a:t>цитокинов</a:t>
            </a:r>
            <a:r>
              <a:rPr lang="ru-RU" sz="2400" dirty="0" smtClean="0"/>
              <a:t>) </a:t>
            </a:r>
          </a:p>
          <a:p>
            <a:pPr>
              <a:buFontTx/>
              <a:buChar char="-"/>
            </a:pPr>
            <a:r>
              <a:rPr lang="ru-RU" sz="2400" dirty="0" smtClean="0"/>
              <a:t> трофическая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0"/>
            <a:ext cx="814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Строма красного костного мозга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005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2" y="116632"/>
            <a:ext cx="8854008" cy="664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162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7" r="1299"/>
          <a:stretch>
            <a:fillRect/>
          </a:stretch>
        </p:blipFill>
        <p:spPr bwMode="auto">
          <a:xfrm>
            <a:off x="0" y="838200"/>
            <a:ext cx="56388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562600" y="152400"/>
            <a:ext cx="35814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>
                <a:solidFill>
                  <a:srgbClr val="CC0000"/>
                </a:solidFill>
              </a:rPr>
              <a:t>1 - гемопоэтический компонент:</a:t>
            </a:r>
            <a:r>
              <a:rPr lang="ru-RU" sz="2000" b="1"/>
              <a:t> 1.1 - эритробластический островок, 1.2 - скопления развивающихся гранулоцитов, 1.3 - мегакариоцит, 1.4 - бластные формы, 1.5 - лимфоциты;</a:t>
            </a:r>
          </a:p>
          <a:p>
            <a:pPr eaLnBrk="1" hangingPunct="1"/>
            <a:r>
              <a:rPr lang="ru-RU" sz="2000" b="1"/>
              <a:t> </a:t>
            </a:r>
            <a:r>
              <a:rPr lang="ru-RU" sz="2000" b="1">
                <a:solidFill>
                  <a:srgbClr val="CC0000"/>
                </a:solidFill>
              </a:rPr>
              <a:t>2 - стромальный компонент:</a:t>
            </a:r>
            <a:r>
              <a:rPr lang="ru-RU" sz="2000" b="1"/>
              <a:t> 2.1 - ретикулярные клетки, 2.2 - жировые клетки, 2.3 - макрофаги с гранулами кармина; </a:t>
            </a:r>
          </a:p>
          <a:p>
            <a:pPr eaLnBrk="1" hangingPunct="1"/>
            <a:r>
              <a:rPr lang="ru-RU" sz="2000" b="1">
                <a:solidFill>
                  <a:srgbClr val="CC0000"/>
                </a:solidFill>
              </a:rPr>
              <a:t>3 - сосудистый компонент:</a:t>
            </a:r>
            <a:r>
              <a:rPr lang="ru-RU" sz="2000" b="1"/>
              <a:t> 3.1 - синусоид (венулярный синус), 3.1.1 - эндотелий, 3.2 - зрелые форменные элементы в просвете синуса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04800" y="5867400"/>
            <a:ext cx="541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/>
              <a:t>Примечание</a:t>
            </a:r>
            <a:r>
              <a:rPr lang="ru-RU"/>
              <a:t>. Гемопоэтический и стромальный компоненты образуют </a:t>
            </a:r>
            <a:r>
              <a:rPr lang="ru-RU" b="1" i="1">
                <a:solidFill>
                  <a:srgbClr val="990033"/>
                </a:solidFill>
              </a:rPr>
              <a:t>миелоидную ткань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152400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>
                <a:solidFill>
                  <a:srgbClr val="CC0000"/>
                </a:solidFill>
              </a:rPr>
              <a:t>Красный костный мозг</a:t>
            </a:r>
          </a:p>
        </p:txBody>
      </p:sp>
    </p:spTree>
    <p:extLst>
      <p:ext uri="{BB962C8B-B14F-4D97-AF65-F5344CB8AC3E}">
        <p14:creationId xmlns="" xmlns:p14="http://schemas.microsoft.com/office/powerpoint/2010/main" val="2465459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81" b="5144"/>
          <a:stretch>
            <a:fillRect/>
          </a:stretch>
        </p:blipFill>
        <p:spPr bwMode="auto">
          <a:xfrm>
            <a:off x="470520" y="1500174"/>
            <a:ext cx="8673480" cy="49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Гемопоэтический компонент красного костного мозга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</a:rPr>
              <a:t>Состав:</a:t>
            </a:r>
            <a:r>
              <a:rPr lang="ru-RU" sz="2400" dirty="0" smtClean="0"/>
              <a:t> островки кроветворения </a:t>
            </a:r>
            <a:r>
              <a:rPr lang="ru-RU" sz="2400" dirty="0" err="1" smtClean="0"/>
              <a:t>миелоцитарного</a:t>
            </a:r>
            <a:r>
              <a:rPr lang="ru-RU" sz="2400" dirty="0" smtClean="0"/>
              <a:t>  и </a:t>
            </a:r>
            <a:r>
              <a:rPr lang="ru-RU" sz="2400" dirty="0" err="1" smtClean="0"/>
              <a:t>лмфоцитарного</a:t>
            </a:r>
            <a:r>
              <a:rPr lang="ru-RU" sz="2400" dirty="0" smtClean="0"/>
              <a:t> рядов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13154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26" b="6318"/>
          <a:stretch>
            <a:fillRect/>
          </a:stretch>
        </p:blipFill>
        <p:spPr bwMode="auto">
          <a:xfrm>
            <a:off x="571472" y="428604"/>
            <a:ext cx="8133928" cy="52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5218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7" r="1299"/>
          <a:stretch>
            <a:fillRect/>
          </a:stretch>
        </p:blipFill>
        <p:spPr bwMode="auto">
          <a:xfrm>
            <a:off x="0" y="838200"/>
            <a:ext cx="56388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562600" y="152400"/>
            <a:ext cx="35814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>
                <a:solidFill>
                  <a:srgbClr val="CC0000"/>
                </a:solidFill>
              </a:rPr>
              <a:t>1 - гемопоэтический компонент:</a:t>
            </a:r>
            <a:r>
              <a:rPr lang="ru-RU" sz="2000" b="1"/>
              <a:t> 1.1 - эритробластический островок, 1.2 - скопления развивающихся гранулоцитов, 1.3 - мегакариоцит, 1.4 - бластные формы, 1.5 - лимфоциты;</a:t>
            </a:r>
          </a:p>
          <a:p>
            <a:pPr eaLnBrk="1" hangingPunct="1"/>
            <a:r>
              <a:rPr lang="ru-RU" sz="2000" b="1"/>
              <a:t> </a:t>
            </a:r>
            <a:r>
              <a:rPr lang="ru-RU" sz="2000" b="1">
                <a:solidFill>
                  <a:srgbClr val="CC0000"/>
                </a:solidFill>
              </a:rPr>
              <a:t>2 - стромальный компонент:</a:t>
            </a:r>
            <a:r>
              <a:rPr lang="ru-RU" sz="2000" b="1"/>
              <a:t> 2.1 - ретикулярные клетки, 2.2 - жировые клетки, 2.3 - макрофаги с гранулами кармина; </a:t>
            </a:r>
          </a:p>
          <a:p>
            <a:pPr eaLnBrk="1" hangingPunct="1"/>
            <a:r>
              <a:rPr lang="ru-RU" sz="2000" b="1">
                <a:solidFill>
                  <a:srgbClr val="CC0000"/>
                </a:solidFill>
              </a:rPr>
              <a:t>3 - сосудистый компонент:</a:t>
            </a:r>
            <a:r>
              <a:rPr lang="ru-RU" sz="2000" b="1"/>
              <a:t> 3.1 - синусоид (венулярный синус), 3.1.1 - эндотелий, 3.2 - зрелые форменные элементы в просвете синуса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04800" y="5867400"/>
            <a:ext cx="541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/>
              <a:t>Примечание</a:t>
            </a:r>
            <a:r>
              <a:rPr lang="ru-RU"/>
              <a:t>. Гемопоэтический и стромальный компоненты образуют </a:t>
            </a:r>
            <a:r>
              <a:rPr lang="ru-RU" b="1" i="1">
                <a:solidFill>
                  <a:srgbClr val="990033"/>
                </a:solidFill>
              </a:rPr>
              <a:t>миелоидную ткань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152400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>
                <a:solidFill>
                  <a:srgbClr val="CC0000"/>
                </a:solidFill>
              </a:rPr>
              <a:t>Красный костный мозг</a:t>
            </a:r>
          </a:p>
        </p:txBody>
      </p:sp>
    </p:spTree>
    <p:extLst>
      <p:ext uri="{BB962C8B-B14F-4D97-AF65-F5344CB8AC3E}">
        <p14:creationId xmlns="" xmlns:p14="http://schemas.microsoft.com/office/powerpoint/2010/main" val="2434945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85448" cy="628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0658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86" t="4933" r="7894" b="13619"/>
          <a:stretch/>
        </p:blipFill>
        <p:spPr bwMode="auto">
          <a:xfrm>
            <a:off x="395536" y="340052"/>
            <a:ext cx="7974493" cy="587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8779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 Руслан 2\Тиму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439704" cy="5812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88640"/>
            <a:ext cx="722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Схема строения тимуса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7499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fs1.ppt4web.ru/images/13/79437/640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66" t="23775" r="9848" b="6674"/>
          <a:stretch>
            <a:fillRect/>
          </a:stretch>
        </p:blipFill>
        <p:spPr bwMode="auto">
          <a:xfrm>
            <a:off x="857224" y="214290"/>
            <a:ext cx="6500858" cy="416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57694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</a:rPr>
              <a:t>Фабрициева</a:t>
            </a:r>
            <a:r>
              <a:rPr lang="ru-RU" sz="2400" b="1" dirty="0" smtClean="0">
                <a:solidFill>
                  <a:srgbClr val="C00000"/>
                </a:solidFill>
              </a:rPr>
              <a:t> сумка</a:t>
            </a:r>
          </a:p>
          <a:p>
            <a:pPr algn="just"/>
            <a:r>
              <a:rPr lang="ru-RU" sz="2400" dirty="0" smtClean="0"/>
              <a:t>Складка (дивертикул) дорсальной стенки клоаки птиц</a:t>
            </a:r>
          </a:p>
          <a:p>
            <a:pPr algn="just"/>
            <a:r>
              <a:rPr lang="ru-RU" sz="2400" dirty="0" smtClean="0"/>
              <a:t>В складках – лимфоэпителиальные </a:t>
            </a:r>
            <a:r>
              <a:rPr lang="ru-RU" sz="2400" i="1" dirty="0" smtClean="0"/>
              <a:t>фолликулы</a:t>
            </a:r>
            <a:r>
              <a:rPr lang="ru-RU" sz="2400" dirty="0" smtClean="0"/>
              <a:t>: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 Корковое вещество (зрелые малые и средние лимфоциты)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 Мозговое вещество (</a:t>
            </a:r>
            <a:r>
              <a:rPr lang="ru-RU" sz="2400" dirty="0" err="1" smtClean="0"/>
              <a:t>лимфобласты</a:t>
            </a:r>
            <a:r>
              <a:rPr lang="ru-RU" sz="2400" dirty="0" smtClean="0"/>
              <a:t>, большие лимфоциты)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463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037"/>
          <a:stretch/>
        </p:blipFill>
        <p:spPr bwMode="auto">
          <a:xfrm>
            <a:off x="169550" y="1340768"/>
            <a:ext cx="8804899" cy="468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655" y="14389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Компоненты органов кроветворения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652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Рисунки Руслан 2\12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1" y="1268760"/>
            <a:ext cx="8404339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6064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Схема строения селезенки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1199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782000" cy="65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2706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78374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604448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66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572340" cy="565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Схема строения лимфатического  узла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2503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646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85376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" y="134996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04833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957263"/>
            <a:ext cx="8910637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76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0000"/>
                </a:solidFill>
              </a:rPr>
              <a:t>Схема кроветворение (по И. Л. Черткову, А. И. Воробьеву) </a:t>
            </a:r>
            <a:endParaRPr lang="ru-RU">
              <a:solidFill>
                <a:srgbClr val="FF0000"/>
              </a:solidFill>
            </a:endParaRPr>
          </a:p>
          <a:p>
            <a:pPr eaLnBrk="1" hangingPunct="1"/>
            <a:r>
              <a:rPr lang="ru-RU"/>
              <a:t> 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4770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382000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74041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66346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Схема регуляции процесса кроветворения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070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37984" cy="64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0020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447800"/>
            <a:ext cx="88392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686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Эритропоэз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2000" b="1">
                <a:solidFill>
                  <a:srgbClr val="CC0000"/>
                </a:solidFill>
              </a:rPr>
              <a:t>Нормобластический тип кроветворения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04800" y="5867400"/>
            <a:ext cx="8686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/>
              <a:t>1 – </a:t>
            </a:r>
            <a:r>
              <a:rPr lang="ru-RU" b="1" dirty="0" err="1"/>
              <a:t>эритробласт</a:t>
            </a:r>
            <a:r>
              <a:rPr lang="ru-RU" b="1" dirty="0"/>
              <a:t>, 2 — </a:t>
            </a:r>
            <a:r>
              <a:rPr lang="ru-RU" b="1" dirty="0" err="1"/>
              <a:t>проэритробласт</a:t>
            </a:r>
            <a:r>
              <a:rPr lang="ru-RU" b="1" dirty="0"/>
              <a:t>; 3 — </a:t>
            </a:r>
            <a:r>
              <a:rPr lang="ru-RU" b="1" dirty="0" err="1"/>
              <a:t>базофильный</a:t>
            </a:r>
            <a:r>
              <a:rPr lang="ru-RU" b="1" dirty="0"/>
              <a:t> </a:t>
            </a:r>
            <a:r>
              <a:rPr lang="ru-RU" b="1" dirty="0" err="1"/>
              <a:t>эритробласт</a:t>
            </a:r>
            <a:r>
              <a:rPr lang="ru-RU" b="1" dirty="0"/>
              <a:t>, 4,5 — </a:t>
            </a:r>
            <a:r>
              <a:rPr lang="ru-RU" b="1" i="1" dirty="0" err="1"/>
              <a:t>полихроматофильные</a:t>
            </a:r>
            <a:r>
              <a:rPr lang="ru-RU" b="1" i="1" dirty="0"/>
              <a:t> </a:t>
            </a:r>
            <a:r>
              <a:rPr lang="ru-RU" b="1" i="1" dirty="0" err="1"/>
              <a:t>эритробласты</a:t>
            </a:r>
            <a:r>
              <a:rPr lang="ru-RU" b="1" dirty="0"/>
              <a:t>,   6, 7 — </a:t>
            </a:r>
            <a:r>
              <a:rPr lang="ru-RU" b="1" dirty="0" err="1"/>
              <a:t>оксифильные</a:t>
            </a:r>
            <a:r>
              <a:rPr lang="ru-RU" b="1" dirty="0"/>
              <a:t> </a:t>
            </a:r>
            <a:r>
              <a:rPr lang="ru-RU" b="1" dirty="0" err="1"/>
              <a:t>эритробласты</a:t>
            </a:r>
            <a:r>
              <a:rPr lang="ru-RU" b="1" dirty="0"/>
              <a:t>; 8 – эритроцит (</a:t>
            </a:r>
            <a:r>
              <a:rPr lang="ru-RU" b="1" dirty="0" err="1"/>
              <a:t>нормоцит</a:t>
            </a:r>
            <a:r>
              <a:rPr lang="ru-RU" b="1" dirty="0"/>
              <a:t>) </a:t>
            </a:r>
          </a:p>
        </p:txBody>
      </p:sp>
    </p:spTree>
    <p:extLst>
      <p:ext uri="{BB962C8B-B14F-4D97-AF65-F5344CB8AC3E}">
        <p14:creationId xmlns="" xmlns:p14="http://schemas.microsoft.com/office/powerpoint/2010/main" val="893820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Мегалобластический эритропоэз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5"/>
            <a:ext cx="88757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28600" y="5791200"/>
            <a:ext cx="8610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1 — промегалобласт; 2 — базофильный мегалобласт; 3, 4 — полихроматофильные ме-галобласты; 5, 6, 7 — оксифильные мегалобласты; 8 – мегалоцит</a:t>
            </a:r>
          </a:p>
        </p:txBody>
      </p:sp>
    </p:spTree>
    <p:extLst>
      <p:ext uri="{BB962C8B-B14F-4D97-AF65-F5344CB8AC3E}">
        <p14:creationId xmlns="" xmlns:p14="http://schemas.microsoft.com/office/powerpoint/2010/main" val="440815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9275"/>
            <a:ext cx="838200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Локализация кроветворения у зародыша</a:t>
            </a:r>
          </a:p>
        </p:txBody>
      </p:sp>
    </p:spTree>
    <p:extLst>
      <p:ext uri="{BB962C8B-B14F-4D97-AF65-F5344CB8AC3E}">
        <p14:creationId xmlns="" xmlns:p14="http://schemas.microsoft.com/office/powerpoint/2010/main" val="1128917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549"/>
          <a:stretch/>
        </p:blipFill>
        <p:spPr bwMode="auto">
          <a:xfrm>
            <a:off x="372356" y="1412776"/>
            <a:ext cx="8136904" cy="509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1. Желточный, или </a:t>
            </a:r>
            <a:r>
              <a:rPr lang="ru-RU" sz="2800" b="1" dirty="0" err="1" smtClean="0">
                <a:solidFill>
                  <a:srgbClr val="C00000"/>
                </a:solidFill>
              </a:rPr>
              <a:t>мезобластический</a:t>
            </a:r>
            <a:r>
              <a:rPr lang="ru-RU" sz="2800" b="1" dirty="0" smtClean="0">
                <a:solidFill>
                  <a:srgbClr val="C00000"/>
                </a:solidFill>
              </a:rPr>
              <a:t> этап кроветворения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1597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5976" cy="642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585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214290"/>
            <a:ext cx="850112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Красный костный мозг</a:t>
            </a:r>
            <a:endParaRPr lang="ru-RU" sz="2800" dirty="0" smtClean="0">
              <a:solidFill>
                <a:srgbClr val="C00000"/>
              </a:solidFill>
            </a:endParaRPr>
          </a:p>
          <a:p>
            <a:r>
              <a:rPr lang="ru-RU" sz="2800" i="1" dirty="0" smtClean="0">
                <a:solidFill>
                  <a:srgbClr val="C00000"/>
                </a:solidFill>
              </a:rPr>
              <a:t>локализация</a:t>
            </a:r>
            <a:r>
              <a:rPr lang="ru-RU" sz="2800" dirty="0" smtClean="0">
                <a:solidFill>
                  <a:srgbClr val="C00000"/>
                </a:solidFill>
              </a:rPr>
              <a:t>:</a:t>
            </a:r>
            <a:r>
              <a:rPr lang="ru-RU" sz="2800" dirty="0" smtClean="0"/>
              <a:t> между костными трабекулами губчатого вещества трубчатых и плоских костей</a:t>
            </a:r>
          </a:p>
          <a:p>
            <a:r>
              <a:rPr lang="ru-RU" sz="2800" i="1" dirty="0" smtClean="0">
                <a:solidFill>
                  <a:srgbClr val="C00000"/>
                </a:solidFill>
              </a:rPr>
              <a:t>особенности строения</a:t>
            </a:r>
            <a:r>
              <a:rPr lang="ru-RU" sz="2800" i="1" dirty="0" smtClean="0"/>
              <a:t>: </a:t>
            </a:r>
            <a:r>
              <a:rPr lang="ru-RU" sz="2800" dirty="0" err="1" smtClean="0"/>
              <a:t>сотообразная</a:t>
            </a:r>
            <a:r>
              <a:rPr lang="ru-RU" sz="2800" dirty="0" smtClean="0"/>
              <a:t> структура (за счет обилия жировых клеток)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функции</a:t>
            </a:r>
            <a:r>
              <a:rPr lang="ru-RU" sz="2800" b="1" dirty="0" smtClean="0"/>
              <a:t>: </a:t>
            </a:r>
            <a:r>
              <a:rPr lang="ru-RU" sz="2800" dirty="0" smtClean="0"/>
              <a:t>1) кроветворная (все типы и ростки кроветворения), </a:t>
            </a:r>
          </a:p>
          <a:p>
            <a:r>
              <a:rPr lang="ru-RU" sz="2800" dirty="0" smtClean="0"/>
              <a:t>2) иммунная (место образования предшественников В- и Т-лимфоцитов, дифференцировка и дозревание Т-лимфоцитов происходит в тимусе). </a:t>
            </a:r>
          </a:p>
          <a:p>
            <a:r>
              <a:rPr lang="ru-RU" sz="2800" dirty="0" smtClean="0"/>
              <a:t>3) разрушение клеток (эритроцитов), </a:t>
            </a:r>
          </a:p>
          <a:p>
            <a:r>
              <a:rPr lang="ru-RU" sz="2800" dirty="0" smtClean="0"/>
              <a:t>4) реутилизация железа, синтез </a:t>
            </a:r>
            <a:r>
              <a:rPr lang="ru-RU" sz="2800" dirty="0" err="1" smtClean="0"/>
              <a:t>Hb</a:t>
            </a:r>
            <a:r>
              <a:rPr lang="ru-RU" sz="28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637984" cy="64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5187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29" t="1215"/>
          <a:stretch>
            <a:fillRect/>
          </a:stretch>
        </p:blipFill>
        <p:spPr bwMode="auto">
          <a:xfrm>
            <a:off x="152400" y="0"/>
            <a:ext cx="4983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181600" y="152400"/>
            <a:ext cx="37338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b="1">
                <a:solidFill>
                  <a:srgbClr val="CC0000"/>
                </a:solidFill>
              </a:rPr>
              <a:t>Красный костный мозг </a:t>
            </a:r>
          </a:p>
          <a:p>
            <a:pPr algn="ctr" eaLnBrk="1" hangingPunct="1"/>
            <a:r>
              <a:rPr lang="ru-RU" sz="2000" b="1">
                <a:solidFill>
                  <a:srgbClr val="CC0000"/>
                </a:solidFill>
              </a:rPr>
              <a:t>(общий вид) </a:t>
            </a:r>
          </a:p>
          <a:p>
            <a:pPr eaLnBrk="1" hangingPunct="1"/>
            <a:r>
              <a:rPr lang="ru-RU" sz="2000" b="1">
                <a:solidFill>
                  <a:srgbClr val="CC0000"/>
                </a:solidFill>
              </a:rPr>
              <a:t>1 - кость:</a:t>
            </a:r>
            <a:r>
              <a:rPr lang="ru-RU" sz="2000" b="1"/>
              <a:t> 1.1 - компактное вещество, 1.1.1 - сосуд, проникающий в губчатое вещество, 1.2 - губчатое вещество, 1.2.1 - костные трабекулы, 1.2.2 - эндост; </a:t>
            </a:r>
          </a:p>
          <a:p>
            <a:pPr eaLnBrk="1" hangingPunct="1"/>
            <a:r>
              <a:rPr lang="ru-RU" sz="2000" b="1">
                <a:solidFill>
                  <a:srgbClr val="CC0000"/>
                </a:solidFill>
              </a:rPr>
              <a:t>2 - гемопоэтический компонент; </a:t>
            </a:r>
          </a:p>
          <a:p>
            <a:pPr eaLnBrk="1" hangingPunct="1"/>
            <a:r>
              <a:rPr lang="ru-RU" sz="2000" b="1">
                <a:solidFill>
                  <a:srgbClr val="CC0000"/>
                </a:solidFill>
              </a:rPr>
              <a:t>3 - стромальный компонент:</a:t>
            </a:r>
            <a:r>
              <a:rPr lang="ru-RU" sz="2000" b="1"/>
              <a:t> 3.1 - ретикулярные клетки, 3.2 - жировые клетки, 3.3 - макрофаги с гранулами кармина в цитоплазме; </a:t>
            </a:r>
          </a:p>
          <a:p>
            <a:pPr eaLnBrk="1" hangingPunct="1"/>
            <a:r>
              <a:rPr lang="ru-RU" sz="2000" b="1">
                <a:solidFill>
                  <a:srgbClr val="CC0000"/>
                </a:solidFill>
              </a:rPr>
              <a:t>4 - сосудистый компонент:</a:t>
            </a:r>
            <a:r>
              <a:rPr lang="ru-RU" sz="2000" b="1"/>
              <a:t> 4.1 - синусоиды (венулярные синусы), 4.2 - центральная вена</a:t>
            </a:r>
          </a:p>
        </p:txBody>
      </p:sp>
    </p:spTree>
    <p:extLst>
      <p:ext uri="{BB962C8B-B14F-4D97-AF65-F5344CB8AC3E}">
        <p14:creationId xmlns="" xmlns:p14="http://schemas.microsoft.com/office/powerpoint/2010/main" val="2501657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531</Words>
  <Application>Microsoft Office PowerPoint</Application>
  <PresentationFormat>Экран (4:3)</PresentationFormat>
  <Paragraphs>52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Ирина</cp:lastModifiedBy>
  <cp:revision>79</cp:revision>
  <dcterms:created xsi:type="dcterms:W3CDTF">2015-11-10T14:32:01Z</dcterms:created>
  <dcterms:modified xsi:type="dcterms:W3CDTF">2021-09-08T11:06:56Z</dcterms:modified>
</cp:coreProperties>
</file>